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8" r:id="rId4"/>
    <p:sldId id="261" r:id="rId5"/>
    <p:sldId id="262" r:id="rId6"/>
    <p:sldId id="269" r:id="rId7"/>
    <p:sldId id="260" r:id="rId8"/>
    <p:sldId id="267" r:id="rId9"/>
    <p:sldId id="270" r:id="rId10"/>
    <p:sldId id="271" r:id="rId11"/>
    <p:sldId id="266" r:id="rId12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1.bin"/><Relationship Id="rId1" Type="http://schemas.openxmlformats.org/officeDocument/2006/relationships/image" Target="../media/image1.jpe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O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70708258946012"/>
          <c:y val="2.4647443058905472E-2"/>
          <c:w val="0.8133325833230346"/>
          <c:h val="0.633430936369763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Hoja1!$B$3</c:f>
              <c:strCache>
                <c:ptCount val="1"/>
                <c:pt idx="0">
                  <c:v>Alto</c:v>
                </c:pt>
              </c:strCache>
            </c:strRef>
          </c:tx>
          <c:invertIfNegative val="0"/>
          <c:cat>
            <c:numRef>
              <c:f>Hoja1!$C$2:$F$2</c:f>
              <c:numCache>
                <c:formatCode>General</c:formatCod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numCache>
            </c:numRef>
          </c:cat>
          <c:val>
            <c:numRef>
              <c:f>Hoja1!$C$3:$F$3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</c:ser>
        <c:ser>
          <c:idx val="1"/>
          <c:order val="1"/>
          <c:tx>
            <c:strRef>
              <c:f>Hoja1!$B$4</c:f>
              <c:strCache>
                <c:ptCount val="1"/>
                <c:pt idx="0">
                  <c:v>Medio</c:v>
                </c:pt>
              </c:strCache>
            </c:strRef>
          </c:tx>
          <c:invertIfNegative val="0"/>
          <c:cat>
            <c:numRef>
              <c:f>Hoja1!$C$2:$F$2</c:f>
              <c:numCache>
                <c:formatCode>General</c:formatCod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numCache>
            </c:numRef>
          </c:cat>
          <c:val>
            <c:numRef>
              <c:f>Hoja1!$C$4:$F$4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</c:ser>
        <c:ser>
          <c:idx val="2"/>
          <c:order val="2"/>
          <c:tx>
            <c:strRef>
              <c:f>Hoja1!$B$5</c:f>
              <c:strCache>
                <c:ptCount val="1"/>
                <c:pt idx="0">
                  <c:v>Bajo</c:v>
                </c:pt>
              </c:strCache>
            </c:strRef>
          </c:tx>
          <c:invertIfNegative val="0"/>
          <c:cat>
            <c:numRef>
              <c:f>Hoja1!$C$2:$F$2</c:f>
              <c:numCache>
                <c:formatCode>General</c:formatCod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numCache>
            </c:numRef>
          </c:cat>
          <c:val>
            <c:numRef>
              <c:f>Hoja1!$C$5:$F$5</c:f>
              <c:numCache>
                <c:formatCode>General</c:formatCode>
                <c:ptCount val="4"/>
                <c:pt idx="0">
                  <c:v>14</c:v>
                </c:pt>
                <c:pt idx="1">
                  <c:v>10</c:v>
                </c:pt>
                <c:pt idx="2">
                  <c:v>20</c:v>
                </c:pt>
                <c:pt idx="3">
                  <c:v>23</c:v>
                </c:pt>
              </c:numCache>
            </c:numRef>
          </c:val>
        </c:ser>
        <c:ser>
          <c:idx val="3"/>
          <c:order val="3"/>
          <c:tx>
            <c:strRef>
              <c:f>Hoja1!$B$6</c:f>
              <c:strCache>
                <c:ptCount val="1"/>
                <c:pt idx="0">
                  <c:v>Inferior</c:v>
                </c:pt>
              </c:strCache>
            </c:strRef>
          </c:tx>
          <c:invertIfNegative val="0"/>
          <c:cat>
            <c:numRef>
              <c:f>Hoja1!$C$2:$F$2</c:f>
              <c:numCache>
                <c:formatCode>General</c:formatCod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numCache>
            </c:numRef>
          </c:cat>
          <c:val>
            <c:numRef>
              <c:f>Hoja1!$C$6:$F$6</c:f>
              <c:numCache>
                <c:formatCode>General</c:formatCode>
                <c:ptCount val="4"/>
                <c:pt idx="0">
                  <c:v>10</c:v>
                </c:pt>
                <c:pt idx="1">
                  <c:v>13</c:v>
                </c:pt>
                <c:pt idx="2">
                  <c:v>11</c:v>
                </c:pt>
                <c:pt idx="3">
                  <c:v>12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914624"/>
        <c:axId val="50235264"/>
      </c:barChart>
      <c:catAx>
        <c:axId val="49914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50235264"/>
        <c:crosses val="autoZero"/>
        <c:auto val="1"/>
        <c:lblAlgn val="ctr"/>
        <c:lblOffset val="100"/>
        <c:noMultiLvlLbl val="0"/>
      </c:catAx>
      <c:valAx>
        <c:axId val="5023526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es-ES" sz="1100" dirty="0"/>
                  <a:t>No de IE evaluadas por el ICFES</a:t>
                </a:r>
              </a:p>
            </c:rich>
          </c:tx>
          <c:layout>
            <c:manualLayout>
              <c:xMode val="edge"/>
              <c:yMode val="edge"/>
              <c:x val="2.5891487069827138E-2"/>
              <c:y val="6.7350802829817411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s-CO"/>
          </a:p>
        </c:txPr>
        <c:crossAx val="49914624"/>
        <c:crosses val="autoZero"/>
        <c:crossBetween val="between"/>
      </c:valAx>
      <c:dTable>
        <c:showHorzBorder val="1"/>
        <c:showVertBorder val="1"/>
        <c:showOutline val="1"/>
        <c:showKeys val="1"/>
      </c:dTable>
      <c:spPr>
        <a:noFill/>
      </c:spPr>
    </c:plotArea>
    <c:plotVisOnly val="1"/>
    <c:dispBlanksAs val="gap"/>
    <c:showDLblsOverMax val="0"/>
  </c:chart>
  <c:spPr>
    <a:blipFill dpi="0" rotWithShape="1">
      <a:blip xmlns:r="http://schemas.openxmlformats.org/officeDocument/2006/relationships" r:embed="rId1">
        <a:alphaModFix amt="46000"/>
      </a:blip>
      <a:srcRect/>
      <a:stretch>
        <a:fillRect/>
      </a:stretch>
    </a:blipFill>
  </c:spPr>
  <c:txPr>
    <a:bodyPr/>
    <a:lstStyle/>
    <a:p>
      <a:pPr>
        <a:defRPr sz="1400">
          <a:latin typeface="Arial Black" pitchFamily="34" charset="0"/>
        </a:defRPr>
      </a:pPr>
      <a:endParaRPr lang="es-CO"/>
    </a:p>
  </c:txPr>
  <c:externalData r:id="rId2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246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8920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2291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67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26615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7026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315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5977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2269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919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7840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4C01B-84E5-4768-8224-2E0A2355B3B7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D7BD4-DAF9-4C0D-99B0-87E7A0022DC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279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71600" y="1052736"/>
            <a:ext cx="7272808" cy="360039"/>
          </a:xfrm>
        </p:spPr>
        <p:txBody>
          <a:bodyPr>
            <a:normAutofit fontScale="90000"/>
          </a:bodyPr>
          <a:lstStyle/>
          <a:p>
            <a:r>
              <a:rPr lang="es-CO" sz="27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s-CO" sz="27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s-CO" sz="2700" b="1" dirty="0" smtClean="0">
                <a:latin typeface="Times New Roman" pitchFamily="18" charset="0"/>
                <a:cs typeface="Times New Roman" pitchFamily="18" charset="0"/>
              </a:rPr>
              <a:t>Línea de tiempo</a:t>
            </a:r>
            <a:br>
              <a:rPr lang="es-CO" sz="27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s-CO" sz="20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>Él</a:t>
            </a:r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> Resultado de las Pruebas SABER en Turbo Antioquia</a:t>
            </a:r>
            <a:r>
              <a:rPr lang="es-CO" sz="20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s-CO" dirty="0" smtClean="0"/>
              <a:t/>
            </a:r>
            <a:br>
              <a:rPr lang="es-CO" dirty="0" smtClean="0"/>
            </a:br>
            <a:endParaRPr lang="es-CO" dirty="0"/>
          </a:p>
        </p:txBody>
      </p:sp>
      <p:graphicFrame>
        <p:nvGraphicFramePr>
          <p:cNvPr id="13" name="1 Gráfic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6659450"/>
              </p:ext>
            </p:extLst>
          </p:nvPr>
        </p:nvGraphicFramePr>
        <p:xfrm>
          <a:off x="971600" y="1700808"/>
          <a:ext cx="5328592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10 Rectángulo"/>
          <p:cNvSpPr/>
          <p:nvPr/>
        </p:nvSpPr>
        <p:spPr>
          <a:xfrm>
            <a:off x="6516216" y="1772816"/>
            <a:ext cx="23042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b="1" dirty="0">
                <a:latin typeface="Times New Roman" pitchFamily="18" charset="0"/>
                <a:cs typeface="Times New Roman" pitchFamily="18" charset="0"/>
              </a:rPr>
              <a:t>El resultado de </a:t>
            </a:r>
            <a:r>
              <a:rPr lang="es-CO" b="1" dirty="0" smtClean="0">
                <a:latin typeface="Times New Roman" pitchFamily="18" charset="0"/>
                <a:cs typeface="Times New Roman" pitchFamily="18" charset="0"/>
              </a:rPr>
              <a:t>evaluación externa  </a:t>
            </a:r>
            <a:r>
              <a:rPr lang="es-CO" b="1" dirty="0">
                <a:latin typeface="Times New Roman" pitchFamily="18" charset="0"/>
                <a:cs typeface="Times New Roman" pitchFamily="18" charset="0"/>
              </a:rPr>
              <a:t>de estudiantes </a:t>
            </a:r>
            <a:r>
              <a:rPr lang="es-CO" b="1" dirty="0" smtClean="0">
                <a:latin typeface="Times New Roman" pitchFamily="18" charset="0"/>
                <a:cs typeface="Times New Roman" pitchFamily="18" charset="0"/>
              </a:rPr>
              <a:t>en el municipio se </a:t>
            </a:r>
            <a:r>
              <a:rPr lang="es-CO" b="1" dirty="0">
                <a:latin typeface="Times New Roman" pitchFamily="18" charset="0"/>
                <a:cs typeface="Times New Roman" pitchFamily="18" charset="0"/>
              </a:rPr>
              <a:t>mantenía en los mas bajos niveles del país, las acciones de mejoramiento aisladas desde los establecimientos educativos y los lideres parecían pasivos a esta necesidad manifiesta</a:t>
            </a:r>
            <a:r>
              <a:rPr lang="es-CO" dirty="0">
                <a:latin typeface="Times New Roman" pitchFamily="18" charset="0"/>
                <a:cs typeface="Times New Roman" pitchFamily="18" charset="0"/>
              </a:rPr>
              <a:t>.</a:t>
            </a:r>
            <a:endParaRPr lang="es-CO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528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899592" y="1196752"/>
            <a:ext cx="7054552" cy="504055"/>
          </a:xfrm>
        </p:spPr>
        <p:txBody>
          <a:bodyPr>
            <a:normAutofit fontScale="90000"/>
          </a:bodyPr>
          <a:lstStyle/>
          <a:p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>Línea de </a:t>
            </a:r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>tiempo: Él</a:t>
            </a:r>
            <a:r>
              <a:rPr lang="es-CO" sz="2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CO" sz="2000" b="1" dirty="0">
                <a:latin typeface="Times New Roman" pitchFamily="18" charset="0"/>
                <a:cs typeface="Times New Roman" pitchFamily="18" charset="0"/>
              </a:rPr>
              <a:t>Resultado de las Pruebas SABER en Turbo Antioquia</a:t>
            </a:r>
            <a:r>
              <a:rPr lang="es-CO" dirty="0"/>
              <a:t/>
            </a:r>
            <a:br>
              <a:rPr lang="es-CO" dirty="0"/>
            </a:br>
            <a:endParaRPr lang="es-CO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971600" y="1628800"/>
            <a:ext cx="7416824" cy="4464496"/>
          </a:xfrm>
        </p:spPr>
        <p:txBody>
          <a:bodyPr/>
          <a:lstStyle/>
          <a:p>
            <a:pPr algn="l"/>
            <a:r>
              <a:rPr lang="es-CO" sz="1200" cap="all" dirty="0" smtClean="0">
                <a:solidFill>
                  <a:schemeClr val="tx1"/>
                </a:solidFill>
              </a:rPr>
              <a:t>  </a:t>
            </a:r>
          </a:p>
          <a:p>
            <a:pPr algn="l"/>
            <a:r>
              <a:rPr lang="es-CO" sz="1200" cap="all" dirty="0" smtClean="0">
                <a:solidFill>
                  <a:schemeClr val="tx1"/>
                </a:solidFill>
              </a:rPr>
              <a:t>  </a:t>
            </a:r>
            <a:endParaRPr lang="es-CO" sz="1200" cap="all" dirty="0" smtClean="0">
              <a:solidFill>
                <a:schemeClr val="tx1"/>
              </a:solidFill>
            </a:endParaRPr>
          </a:p>
          <a:p>
            <a:pPr algn="l"/>
            <a:r>
              <a:rPr lang="es-CO" sz="16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Los Secretarios de Educación y Cultura han instado a la comunidad educativa a mejorar el resultado histórico de los estudiantes</a:t>
            </a:r>
            <a:endParaRPr lang="es-CO" sz="1200" dirty="0" smtClean="0">
              <a:solidFill>
                <a:schemeClr val="tx1"/>
              </a:solidFill>
            </a:endParaRPr>
          </a:p>
          <a:p>
            <a:pPr algn="l"/>
            <a:endParaRPr lang="es-CO" sz="1200" dirty="0" smtClean="0">
              <a:solidFill>
                <a:schemeClr val="tx1"/>
              </a:solidFill>
            </a:endParaRPr>
          </a:p>
          <a:p>
            <a:pPr algn="l"/>
            <a:endParaRPr lang="es-CO" sz="1200" dirty="0">
              <a:solidFill>
                <a:schemeClr val="tx1"/>
              </a:solidFill>
            </a:endParaRPr>
          </a:p>
          <a:p>
            <a:pPr algn="l"/>
            <a:r>
              <a:rPr lang="es-CO" sz="1200" cap="all" dirty="0" smtClean="0">
                <a:solidFill>
                  <a:schemeClr val="tx1"/>
                </a:solidFill>
              </a:rPr>
              <a:t>                  IRIS </a:t>
            </a:r>
            <a:r>
              <a:rPr lang="es-CO" sz="1200" cap="all" dirty="0">
                <a:solidFill>
                  <a:schemeClr val="tx1"/>
                </a:solidFill>
              </a:rPr>
              <a:t>GÓMEZ </a:t>
            </a:r>
            <a:r>
              <a:rPr lang="es-CO" sz="1200" cap="all" dirty="0" smtClean="0">
                <a:solidFill>
                  <a:schemeClr val="tx1"/>
                </a:solidFill>
              </a:rPr>
              <a:t>ARZUZA                                                              </a:t>
            </a:r>
            <a:r>
              <a:rPr lang="es-CO" sz="1200" dirty="0" smtClean="0">
                <a:solidFill>
                  <a:schemeClr val="tx1"/>
                </a:solidFill>
              </a:rPr>
              <a:t>EDGAR </a:t>
            </a:r>
            <a:r>
              <a:rPr lang="es-CO" sz="1200" dirty="0" smtClean="0">
                <a:solidFill>
                  <a:schemeClr val="tx1"/>
                </a:solidFill>
              </a:rPr>
              <a:t>ENRIQUE MORALES </a:t>
            </a:r>
            <a:r>
              <a:rPr lang="es-CO" sz="1200" dirty="0" smtClean="0">
                <a:solidFill>
                  <a:schemeClr val="tx1"/>
                </a:solidFill>
              </a:rPr>
              <a:t>ROMAÑA</a:t>
            </a:r>
            <a:endParaRPr lang="es-CO" sz="1200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7" y="4290992"/>
            <a:ext cx="2154879" cy="1505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1" y="4412868"/>
            <a:ext cx="2040868" cy="1360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8 Flecha abajo"/>
          <p:cNvSpPr/>
          <p:nvPr/>
        </p:nvSpPr>
        <p:spPr>
          <a:xfrm>
            <a:off x="1861917" y="3356992"/>
            <a:ext cx="864096" cy="923877"/>
          </a:xfrm>
          <a:prstGeom prst="downArrow">
            <a:avLst>
              <a:gd name="adj1" fmla="val 33967"/>
              <a:gd name="adj2" fmla="val 323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b="1" cap="all" dirty="0">
                <a:solidFill>
                  <a:schemeClr val="tx1"/>
                </a:solidFill>
              </a:rPr>
              <a:t>20116 </a:t>
            </a:r>
            <a:endParaRPr lang="es-CO" sz="1100" b="1" dirty="0"/>
          </a:p>
        </p:txBody>
      </p:sp>
      <p:sp>
        <p:nvSpPr>
          <p:cNvPr id="10" name="9 Flecha abajo"/>
          <p:cNvSpPr/>
          <p:nvPr/>
        </p:nvSpPr>
        <p:spPr>
          <a:xfrm>
            <a:off x="5796136" y="3367114"/>
            <a:ext cx="864096" cy="923877"/>
          </a:xfrm>
          <a:prstGeom prst="downArrow">
            <a:avLst>
              <a:gd name="adj1" fmla="val 30760"/>
              <a:gd name="adj2" fmla="val 419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200" b="1" dirty="0">
                <a:solidFill>
                  <a:schemeClr val="tx1"/>
                </a:solidFill>
              </a:rPr>
              <a:t>2017</a:t>
            </a:r>
            <a:endParaRPr lang="es-CO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513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836712"/>
            <a:ext cx="4680520" cy="2016224"/>
          </a:xfrm>
        </p:spPr>
        <p:txBody>
          <a:bodyPr>
            <a:normAutofit fontScale="90000"/>
          </a:bodyPr>
          <a:lstStyle/>
          <a:p>
            <a:r>
              <a:rPr lang="es-CO" sz="2700" dirty="0" smtClean="0">
                <a:latin typeface="Times New Roman" pitchFamily="18" charset="0"/>
                <a:cs typeface="Times New Roman" pitchFamily="18" charset="0"/>
              </a:rPr>
              <a:t>TRABAJAMOS,  implementado diferentes estrategias en el marco de un pan de desarrollo Municipal con miras </a:t>
            </a:r>
            <a:r>
              <a:rPr lang="es-CO" sz="2700" dirty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s-CO" sz="2700" dirty="0" smtClean="0">
                <a:latin typeface="Times New Roman" pitchFamily="18" charset="0"/>
                <a:cs typeface="Times New Roman" pitchFamily="18" charset="0"/>
              </a:rPr>
              <a:t>UN </a:t>
            </a:r>
            <a:r>
              <a:rPr lang="es-CO" sz="2700" dirty="0">
                <a:latin typeface="Times New Roman" pitchFamily="18" charset="0"/>
                <a:cs typeface="Times New Roman" pitchFamily="18" charset="0"/>
              </a:rPr>
              <a:t>TURBO EDUCADO Y EN PAZ</a:t>
            </a:r>
            <a:endParaRPr lang="es-CO" sz="27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053375"/>
            <a:ext cx="3672408" cy="3086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564904"/>
            <a:ext cx="2952328" cy="2952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Marcador de contenido"/>
          <p:cNvSpPr>
            <a:spLocks noGrp="1"/>
          </p:cNvSpPr>
          <p:nvPr>
            <p:ph idx="1"/>
          </p:nvPr>
        </p:nvSpPr>
        <p:spPr>
          <a:xfrm rot="10800000" flipV="1">
            <a:off x="4788024" y="5569962"/>
            <a:ext cx="3433433" cy="54806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CO" dirty="0" smtClean="0"/>
              <a:t>LUZ ERNENCIA ARBOLEDA MOSQUERA</a:t>
            </a: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98539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99592" y="836712"/>
            <a:ext cx="7272808" cy="1800200"/>
          </a:xfrm>
        </p:spPr>
        <p:txBody>
          <a:bodyPr>
            <a:normAutofit/>
          </a:bodyPr>
          <a:lstStyle/>
          <a:p>
            <a:pPr algn="just"/>
            <a:r>
              <a:rPr lang="es-CO" sz="1600" dirty="0" smtClean="0">
                <a:latin typeface="Times New Roman" pitchFamily="18" charset="0"/>
                <a:cs typeface="Times New Roman" pitchFamily="18" charset="0"/>
              </a:rPr>
              <a:t>el trabajo en el aula de los docentes </a:t>
            </a:r>
            <a:r>
              <a:rPr lang="es-CO" sz="1600" dirty="0">
                <a:latin typeface="Times New Roman" pitchFamily="18" charset="0"/>
                <a:cs typeface="Times New Roman" pitchFamily="18" charset="0"/>
              </a:rPr>
              <a:t>que </a:t>
            </a:r>
            <a:r>
              <a:rPr lang="es-CO" sz="1600" dirty="0" smtClean="0">
                <a:latin typeface="Times New Roman" pitchFamily="18" charset="0"/>
                <a:cs typeface="Times New Roman" pitchFamily="18" charset="0"/>
              </a:rPr>
              <a:t>educan </a:t>
            </a:r>
            <a:r>
              <a:rPr lang="es-CO" sz="1600" dirty="0">
                <a:latin typeface="Times New Roman" pitchFamily="18" charset="0"/>
                <a:cs typeface="Times New Roman" pitchFamily="18" charset="0"/>
              </a:rPr>
              <a:t>a un niño </a:t>
            </a:r>
            <a:r>
              <a:rPr lang="es-CO" sz="1600" dirty="0" smtClean="0">
                <a:latin typeface="Times New Roman" pitchFamily="18" charset="0"/>
                <a:cs typeface="Times New Roman" pitchFamily="18" charset="0"/>
              </a:rPr>
              <a:t>desde preescolar y hasta once, es con el propósito de que acceda a la educación superior como parte de su desarrollo personal y entendiéndose esto como un paso fundamental de superación profesional. Infortunadamente no siempre sucede pues hay diversos factores sociales y económicos que influyen.</a:t>
            </a:r>
            <a:endParaRPr lang="es-CO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564904"/>
            <a:ext cx="7344816" cy="3561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3972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139952" y="1221830"/>
            <a:ext cx="1584176" cy="1614411"/>
          </a:xfrm>
        </p:spPr>
        <p:txBody>
          <a:bodyPr>
            <a:normAutofit/>
          </a:bodyPr>
          <a:lstStyle/>
          <a:p>
            <a:r>
              <a:rPr lang="es-CO" sz="1600" b="1" dirty="0" smtClean="0">
                <a:latin typeface="Times New Roman" pitchFamily="18" charset="0"/>
                <a:cs typeface="Times New Roman" pitchFamily="18" charset="0"/>
              </a:rPr>
              <a:t>Secretario de Educación  JUAN LEDESMA LENIS</a:t>
            </a:r>
            <a:r>
              <a:rPr lang="es-CO" sz="12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s-CO" sz="1200" b="1" dirty="0">
                <a:latin typeface="Times New Roman" pitchFamily="18" charset="0"/>
                <a:cs typeface="Times New Roman" pitchFamily="18" charset="0"/>
              </a:rPr>
            </a:br>
            <a:r>
              <a:rPr lang="es-CO" sz="1200" b="1" dirty="0" smtClean="0">
                <a:latin typeface="Times New Roman" pitchFamily="18" charset="0"/>
                <a:cs typeface="Times New Roman" pitchFamily="18" charset="0"/>
              </a:rPr>
              <a:t> 2004 - 2007</a:t>
            </a:r>
            <a:endParaRPr lang="es-CO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43608" y="4293096"/>
            <a:ext cx="5400600" cy="1833067"/>
          </a:xfrm>
        </p:spPr>
        <p:txBody>
          <a:bodyPr/>
          <a:lstStyle/>
          <a:p>
            <a:endParaRPr lang="es-CO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9" y="3068960"/>
            <a:ext cx="4176463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3" y="4437112"/>
            <a:ext cx="2180340" cy="1886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1 Título"/>
          <p:cNvSpPr txBox="1">
            <a:spLocks/>
          </p:cNvSpPr>
          <p:nvPr/>
        </p:nvSpPr>
        <p:spPr>
          <a:xfrm>
            <a:off x="1043609" y="836712"/>
            <a:ext cx="2736303" cy="2384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dirty="0" smtClean="0">
                <a:latin typeface="Times New Roman" pitchFamily="18" charset="0"/>
                <a:cs typeface="Times New Roman" pitchFamily="18" charset="0"/>
              </a:rPr>
              <a:t>La comunidad educativa exige y merece mejores resultados</a:t>
            </a:r>
            <a:endParaRPr lang="es-CO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5219002" y="3473299"/>
            <a:ext cx="2180341" cy="11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1600" b="1" dirty="0" smtClean="0">
                <a:latin typeface="Times New Roman" pitchFamily="18" charset="0"/>
                <a:cs typeface="Times New Roman" pitchFamily="18" charset="0"/>
              </a:rPr>
              <a:t>Secretario de Educación  NOHELIA DEL SOCORRO TORRES SANCHEZ</a:t>
            </a:r>
          </a:p>
          <a:p>
            <a:r>
              <a:rPr lang="es-CO" sz="1600" b="1" dirty="0" smtClean="0">
                <a:latin typeface="Times New Roman" pitchFamily="18" charset="0"/>
                <a:cs typeface="Times New Roman" pitchFamily="18" charset="0"/>
              </a:rPr>
              <a:t>2008 - 2010</a:t>
            </a:r>
            <a:endParaRPr lang="es-CO" sz="1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073" y="1057284"/>
            <a:ext cx="1800339" cy="2299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5688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/>
          </a:bodyPr>
          <a:lstStyle/>
          <a:p>
            <a:r>
              <a:rPr lang="es-CO" sz="1600" b="1" dirty="0" smtClean="0">
                <a:latin typeface="Times New Roman" pitchFamily="18" charset="0"/>
                <a:cs typeface="Times New Roman" pitchFamily="18" charset="0"/>
              </a:rPr>
              <a:t>Boletín Estadístico de Las pruebas SABER 11 en el municipio de Turbo</a:t>
            </a:r>
            <a:endParaRPr lang="es-CO" sz="1600" b="1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9373443"/>
              </p:ext>
            </p:extLst>
          </p:nvPr>
        </p:nvGraphicFramePr>
        <p:xfrm>
          <a:off x="683565" y="1052735"/>
          <a:ext cx="7776870" cy="51125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38168"/>
                <a:gridCol w="848386"/>
                <a:gridCol w="848386"/>
                <a:gridCol w="848386"/>
                <a:gridCol w="848386"/>
                <a:gridCol w="848386"/>
                <a:gridCol w="848386"/>
                <a:gridCol w="848386"/>
              </a:tblGrid>
              <a:tr h="33635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Indicador/Año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Áreas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2011</a:t>
                      </a:r>
                      <a:endParaRPr lang="es-CO" sz="1200" b="1" i="0" u="none" strike="noStrike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2012</a:t>
                      </a:r>
                      <a:endParaRPr lang="es-CO" sz="1200" b="1" i="0" u="none" strike="noStrike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solidFill>
                            <a:schemeClr val="tx1"/>
                          </a:solidFill>
                          <a:effectLst/>
                        </a:rPr>
                        <a:t>2013</a:t>
                      </a:r>
                      <a:endParaRPr lang="es-CO" sz="1200" b="1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7167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solidFill>
                            <a:schemeClr val="tx1"/>
                          </a:solidFill>
                          <a:effectLst/>
                        </a:rPr>
                        <a:t>SEM</a:t>
                      </a:r>
                      <a:endParaRPr lang="es-CO" sz="1000" b="1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solidFill>
                            <a:schemeClr val="tx1"/>
                          </a:solidFill>
                          <a:effectLst/>
                        </a:rPr>
                        <a:t>Nacional</a:t>
                      </a:r>
                      <a:endParaRPr lang="es-CO" sz="1000" b="1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SEM</a:t>
                      </a:r>
                      <a:endParaRPr lang="es-CO" sz="1000" b="1" i="0" u="none" strike="noStrike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Nacional</a:t>
                      </a:r>
                      <a:endParaRPr lang="es-CO" sz="1000" b="1" i="0" u="none" strike="noStrike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solidFill>
                            <a:schemeClr val="tx1"/>
                          </a:solidFill>
                          <a:effectLst/>
                        </a:rPr>
                        <a:t>SEM</a:t>
                      </a:r>
                      <a:endParaRPr lang="es-CO" sz="1000" b="1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solidFill>
                            <a:schemeClr val="tx1"/>
                          </a:solidFill>
                          <a:effectLst/>
                        </a:rPr>
                        <a:t>Nacional</a:t>
                      </a:r>
                      <a:endParaRPr lang="es-CO" sz="1000" b="1" i="0" u="none" strike="noStrike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227686">
                <a:tc rowSpan="8">
                  <a:txBody>
                    <a:bodyPr/>
                    <a:lstStyle/>
                    <a:p>
                      <a:pPr algn="just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Variación de los promedios estándar de los puntajes en cada una de las áreas del examen de Estado. Grado 11°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Matemáticas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50,5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43,2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41,8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61,16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43,41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40,5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27167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Química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49,4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42,1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60,79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43,57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41,53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53040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Física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48,9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43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41,54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63,69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42,85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40,64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27167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Lenguaje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48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44,9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42,96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59,51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45,89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43,89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27167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Sociales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48,4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42,1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40,46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63,35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43,17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40,64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53040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Biología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49,6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44,2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41,46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61,51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43,41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41,21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53040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Filosofía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47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36,97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75,09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38,51</a:t>
                      </a:r>
                      <a:endParaRPr lang="es-CO" sz="11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36,9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53040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Ingles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50,6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39,7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8,3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65,42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43,17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40,27</a:t>
                      </a:r>
                      <a:endParaRPr lang="es-CO" sz="11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  <a:tr h="27167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solidFill>
                            <a:schemeClr val="tx1"/>
                          </a:solidFill>
                          <a:effectLst/>
                        </a:rPr>
                        <a:t>Tendencia del indicador:</a:t>
                      </a:r>
                      <a:endParaRPr lang="es-CO" sz="12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Promedios de puntajes ascendentes  en cada una de las áreas a nivel nacional</a:t>
                      </a:r>
                      <a:endParaRPr lang="es-CO" sz="12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27686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solidFill>
                            <a:schemeClr val="tx1"/>
                          </a:solidFill>
                          <a:effectLst/>
                        </a:rPr>
                        <a:t>Proyección:</a:t>
                      </a:r>
                      <a:endParaRPr lang="es-CO" sz="12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Mejorar los promedio en cada una de las áreas de competencia para  el año 2014</a:t>
                      </a:r>
                      <a:endParaRPr lang="es-CO" sz="12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840883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solidFill>
                            <a:schemeClr val="tx1"/>
                          </a:solidFill>
                          <a:effectLst/>
                        </a:rPr>
                        <a:t>Conclusiones:</a:t>
                      </a:r>
                      <a:endParaRPr lang="es-CO" sz="1200" b="1" i="0" u="none" strike="noStrike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Se observa que  los promedios de las diferentes áreas han superado el promedio nacional en los años 2011 y 2013, en el 2012 se tuvo una disminución respecto al promedio nacional</a:t>
                      </a:r>
                      <a:endParaRPr lang="es-CO" sz="1200" b="1" i="0" u="none" strike="noStrike" dirty="0">
                        <a:solidFill>
                          <a:schemeClr val="tx1"/>
                        </a:solidFill>
                        <a:effectLst/>
                        <a:latin typeface="Times New Roman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7068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6402030"/>
              </p:ext>
            </p:extLst>
          </p:nvPr>
        </p:nvGraphicFramePr>
        <p:xfrm>
          <a:off x="827583" y="1196751"/>
          <a:ext cx="7704856" cy="48965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0008"/>
                <a:gridCol w="743451"/>
                <a:gridCol w="1013797"/>
                <a:gridCol w="811038"/>
                <a:gridCol w="946211"/>
                <a:gridCol w="743451"/>
                <a:gridCol w="386206"/>
                <a:gridCol w="222072"/>
                <a:gridCol w="878622"/>
              </a:tblGrid>
              <a:tr h="30532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Indicador/Año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2011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2012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2013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19721">
                <a:tc rowSpan="2">
                  <a:txBody>
                    <a:bodyPr/>
                    <a:lstStyle/>
                    <a:p>
                      <a:pPr algn="just" fontAlgn="ctr"/>
                      <a:r>
                        <a:rPr lang="es-CO" sz="1200" b="1" u="none" strike="noStrike" dirty="0">
                          <a:effectLst/>
                        </a:rPr>
                        <a:t>Variación del porcentaje consolidado de las I.E que se ubican en las categorías alta, superior y muy superior según el resultado de los exámenes de Estado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41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43 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32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112453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 dirty="0">
                          <a:effectLst/>
                        </a:rPr>
                        <a:t> 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 dirty="0">
                          <a:effectLst/>
                        </a:rPr>
                        <a:t> 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1972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Categoría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2011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2012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2013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19721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Nro.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%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Nro.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%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Nro.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Muy Inferior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2,6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0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0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Inferior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28,2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24,4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10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23,26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Bajo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51,3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23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56,1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25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58,14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Medio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12,8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12,2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11,63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Alto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5,1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3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7,3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2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4,65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21972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Superior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1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2,33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5322">
                <a:tc>
                  <a:txBody>
                    <a:bodyPr/>
                    <a:lstStyle/>
                    <a:p>
                      <a:pPr algn="l" fontAlgn="ctr"/>
                      <a:r>
                        <a:rPr lang="es-CO" sz="1200" b="1" u="none" strike="noStrike">
                          <a:effectLst/>
                        </a:rPr>
                        <a:t>Muy Superior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0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>
                          <a:effectLst/>
                        </a:rPr>
                        <a:t>0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0356">
                <a:tc>
                  <a:txBody>
                    <a:bodyPr/>
                    <a:lstStyle/>
                    <a:p>
                      <a:pPr algn="just" fontAlgn="ctr"/>
                      <a:r>
                        <a:rPr lang="es-CO" sz="1200" b="1" u="none" strike="noStrike">
                          <a:effectLst/>
                        </a:rPr>
                        <a:t>Tendencia del indicador: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Aumentar el número de Instituciones en categorías superiores  a nivel nacional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19721">
                <a:tc>
                  <a:txBody>
                    <a:bodyPr/>
                    <a:lstStyle/>
                    <a:p>
                      <a:pPr algn="just" fontAlgn="ctr"/>
                      <a:r>
                        <a:rPr lang="es-CO" sz="1200" b="1" u="none" strike="noStrike">
                          <a:effectLst/>
                        </a:rPr>
                        <a:t>Proyección: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Ubicar a  quince Instituciones en categoría alto a nivel nacional en el año 2015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53800">
                <a:tc>
                  <a:txBody>
                    <a:bodyPr/>
                    <a:lstStyle/>
                    <a:p>
                      <a:pPr algn="just" fontAlgn="ctr"/>
                      <a:r>
                        <a:rPr lang="es-CO" sz="1200" b="1" u="none" strike="noStrike">
                          <a:effectLst/>
                        </a:rPr>
                        <a:t>Conclusiones:</a:t>
                      </a:r>
                      <a:endParaRPr lang="es-CO" sz="12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25 establecimiento educativos  en categoría baja, Dos Instituciones se ubicaron en categorías alta en el año 2011 y 2013, se logró categorizar  Tres en el 2012 en nivel Alto 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6870" marR="6870" marT="687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4 Rectángulo"/>
          <p:cNvSpPr/>
          <p:nvPr/>
        </p:nvSpPr>
        <p:spPr>
          <a:xfrm>
            <a:off x="827584" y="476672"/>
            <a:ext cx="73448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b="1" dirty="0">
                <a:latin typeface="Times New Roman" pitchFamily="18" charset="0"/>
                <a:cs typeface="Times New Roman" pitchFamily="18" charset="0"/>
              </a:rPr>
              <a:t>Boletín Estadístico de Las pruebas SABER 11 en el municipio de Turbo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37088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3963898"/>
            <a:ext cx="1440160" cy="1851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1496407" y="2672916"/>
            <a:ext cx="1080120" cy="1224136"/>
          </a:xfrm>
          <a:prstGeom prst="downArrow">
            <a:avLst>
              <a:gd name="adj1" fmla="val 30761"/>
              <a:gd name="adj2" fmla="val 33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marL="0" indent="0" algn="ctr">
              <a:buNone/>
            </a:pPr>
            <a:r>
              <a:rPr lang="es-CO" sz="1100" b="1" dirty="0" smtClean="0">
                <a:solidFill>
                  <a:schemeClr val="tx1"/>
                </a:solidFill>
              </a:rPr>
              <a:t>2012  -  2015</a:t>
            </a:r>
            <a:endParaRPr lang="es-CO" sz="1100" b="1" dirty="0">
              <a:solidFill>
                <a:schemeClr val="tx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3284984"/>
            <a:ext cx="3759265" cy="2691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1 Título"/>
          <p:cNvSpPr txBox="1">
            <a:spLocks/>
          </p:cNvSpPr>
          <p:nvPr/>
        </p:nvSpPr>
        <p:spPr>
          <a:xfrm>
            <a:off x="1115615" y="1803323"/>
            <a:ext cx="1673843" cy="9885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dirty="0" smtClean="0">
                <a:latin typeface="Times New Roman" pitchFamily="18" charset="0"/>
                <a:cs typeface="Times New Roman" pitchFamily="18" charset="0"/>
              </a:rPr>
              <a:t>SECRETARIO DE EDUCACION: ELIGIO BERRIO GELES</a:t>
            </a:r>
            <a:endParaRPr lang="es-CO" sz="2400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849140" y="1484784"/>
            <a:ext cx="3533952" cy="2099224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Times New Roman" pitchFamily="18" charset="0"/>
                <a:cs typeface="Times New Roman" pitchFamily="18" charset="0"/>
              </a:rPr>
              <a:t>Los gobernantes, docentes y directivos asumen nuevas posiciones frente al uso de los resultados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4245106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2400" dirty="0">
                <a:latin typeface="Times New Roman" pitchFamily="18" charset="0"/>
                <a:cs typeface="Times New Roman" pitchFamily="18" charset="0"/>
              </a:rPr>
              <a:t>Cambios en los resultados a partir de la ejecución de planes de mejoramiento</a:t>
            </a:r>
            <a:endParaRPr lang="es-CO" sz="2400" dirty="0"/>
          </a:p>
        </p:txBody>
      </p:sp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1502732"/>
              </p:ext>
            </p:extLst>
          </p:nvPr>
        </p:nvGraphicFramePr>
        <p:xfrm>
          <a:off x="4427984" y="1556792"/>
          <a:ext cx="4032449" cy="46085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4657"/>
                <a:gridCol w="269429"/>
                <a:gridCol w="269429"/>
                <a:gridCol w="269429"/>
                <a:gridCol w="607336"/>
                <a:gridCol w="1512169"/>
              </a:tblGrid>
              <a:tr h="136815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Variación de los promedios estándar de los puntajes en cada una de las áreas del examen de Estado. Grado 11°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2015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2016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r>
                        <a:rPr lang="es-CO" sz="1100" b="1" u="none" strike="noStrike" dirty="0" smtClean="0">
                          <a:effectLst/>
                        </a:rPr>
                        <a:t>Los </a:t>
                      </a:r>
                      <a:r>
                        <a:rPr lang="es-CO" sz="1100" b="1" u="none" strike="noStrike" dirty="0">
                          <a:effectLst/>
                        </a:rPr>
                        <a:t>resultados tienen </a:t>
                      </a:r>
                      <a:r>
                        <a:rPr lang="es-CO" sz="1100" b="1" u="none" strike="noStrike" dirty="0" smtClean="0">
                          <a:effectLst/>
                        </a:rPr>
                        <a:t>variación </a:t>
                      </a:r>
                      <a:r>
                        <a:rPr lang="es-CO" sz="1100" b="1" u="none" strike="noStrike" dirty="0">
                          <a:effectLst/>
                        </a:rPr>
                        <a:t>notable con tendencia decreciente entre 2015 y 2016 para las  </a:t>
                      </a:r>
                      <a:r>
                        <a:rPr lang="es-CO" sz="1100" b="1" u="none" strike="noStrike" dirty="0" smtClean="0">
                          <a:effectLst/>
                        </a:rPr>
                        <a:t>áreas </a:t>
                      </a:r>
                      <a:r>
                        <a:rPr lang="es-CO" sz="1100" b="1" u="none" strike="noStrike" dirty="0">
                          <a:effectLst/>
                        </a:rPr>
                        <a:t>de </a:t>
                      </a:r>
                      <a:r>
                        <a:rPr lang="es-CO" sz="1100" b="1" u="none" strike="noStrike" dirty="0" smtClean="0">
                          <a:effectLst/>
                        </a:rPr>
                        <a:t>matemáticas, </a:t>
                      </a:r>
                      <a:r>
                        <a:rPr lang="es-CO" sz="1100" b="1" u="none" strike="noStrike" dirty="0">
                          <a:effectLst/>
                        </a:rPr>
                        <a:t>sociales e ingles; en lectura critica y ciencias naturales se nota leve mejora en los resultados para el año 2016; Tanto en el promedio nacional como en el promedio municipal.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38961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SEM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Nal.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SEM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 err="1">
                          <a:effectLst/>
                        </a:rPr>
                        <a:t>Nal</a:t>
                      </a:r>
                      <a:r>
                        <a:rPr lang="es-CO" sz="1100" b="1" u="none" strike="noStrike" dirty="0">
                          <a:effectLst/>
                        </a:rPr>
                        <a:t>.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0028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Matemáticas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44,3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51,5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42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50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0028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Sociales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44,8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51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44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50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0028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Ingles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45,4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51,3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44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51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0028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Lectura Critica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45,5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50,7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46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52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0028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Ciencias naturales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44,7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51,3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46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52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4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070953"/>
              </p:ext>
            </p:extLst>
          </p:nvPr>
        </p:nvGraphicFramePr>
        <p:xfrm>
          <a:off x="971600" y="1556792"/>
          <a:ext cx="3384376" cy="46085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545"/>
                <a:gridCol w="1128125"/>
                <a:gridCol w="564063"/>
                <a:gridCol w="644643"/>
              </a:tblGrid>
              <a:tr h="2155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2014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31207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Indicador/Año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 smtClean="0">
                          <a:effectLst/>
                        </a:rPr>
                        <a:t>Áreas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SEM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effectLst/>
                        </a:rPr>
                        <a:t>Nacional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2076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effectLst/>
                        </a:rPr>
                        <a:t>Variación de los promedios estándar de los puntajes en cada una de las áreas del examen de Estado. Grado 11°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 dirty="0">
                          <a:effectLst/>
                        </a:rPr>
                        <a:t>Lectura Critica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45,2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>
                          <a:effectLst/>
                        </a:rPr>
                        <a:t>51,1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4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Matematicas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45,5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>
                          <a:effectLst/>
                        </a:rPr>
                        <a:t>51,2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483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Sociles y ciudadania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44,9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>
                          <a:effectLst/>
                        </a:rPr>
                        <a:t>51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4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Ingles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45,2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>
                          <a:effectLst/>
                        </a:rPr>
                        <a:t>50,9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483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Ciencias naturales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 dirty="0">
                          <a:effectLst/>
                        </a:rPr>
                        <a:t>44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>
                          <a:effectLst/>
                        </a:rPr>
                        <a:t>51,2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9671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Razonamiento cuantitativo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46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51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725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1000" b="1" u="none" strike="noStrike">
                          <a:effectLst/>
                        </a:rPr>
                        <a:t>Competencias ciudadanas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44,8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51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7253">
                <a:tc>
                  <a:txBody>
                    <a:bodyPr/>
                    <a:lstStyle/>
                    <a:p>
                      <a:pPr algn="l" fontAlgn="ctr"/>
                      <a:r>
                        <a:rPr lang="es-CO" sz="1000" b="1" u="none" strike="noStrike">
                          <a:effectLst/>
                        </a:rPr>
                        <a:t>Tendencia del indicador: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Promedio de puntajes </a:t>
                      </a:r>
                      <a:r>
                        <a:rPr lang="es-CO" sz="1000" b="1" u="none" strike="noStrike" dirty="0" smtClean="0">
                          <a:effectLst/>
                        </a:rPr>
                        <a:t>asciende </a:t>
                      </a:r>
                      <a:r>
                        <a:rPr lang="es-CO" sz="1000" b="1" u="none" strike="noStrike" dirty="0">
                          <a:effectLst/>
                        </a:rPr>
                        <a:t>en cada una de las </a:t>
                      </a:r>
                      <a:r>
                        <a:rPr lang="es-CO" sz="1000" b="1" u="none" strike="noStrike" dirty="0" smtClean="0">
                          <a:effectLst/>
                        </a:rPr>
                        <a:t>áreas </a:t>
                      </a:r>
                      <a:r>
                        <a:rPr lang="es-CO" sz="1000" b="1" u="none" strike="noStrike" dirty="0">
                          <a:effectLst/>
                        </a:rPr>
                        <a:t>del examen de estado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31207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effectLst/>
                        </a:rPr>
                        <a:t>Proyección: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Aumentar el promedio Municipal de cada </a:t>
                      </a:r>
                      <a:r>
                        <a:rPr lang="es-CO" sz="1000" b="1" u="none" strike="noStrike" dirty="0" smtClean="0">
                          <a:effectLst/>
                        </a:rPr>
                        <a:t>área </a:t>
                      </a:r>
                      <a:r>
                        <a:rPr lang="es-CO" sz="1000" b="1" u="none" strike="noStrike" dirty="0">
                          <a:effectLst/>
                        </a:rPr>
                        <a:t>evaluada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696734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00" b="1" u="none" strike="noStrike">
                          <a:effectLst/>
                        </a:rPr>
                        <a:t>Conclusiones:</a:t>
                      </a:r>
                      <a:endParaRPr lang="es-CO" sz="10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621" marR="8621" marT="862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000" b="1" u="none" strike="noStrike" dirty="0">
                          <a:effectLst/>
                        </a:rPr>
                        <a:t>Se ha mejorado el promedio del año 2013; aun que nos falta para igualar el alcanzado en 2011 y/o el </a:t>
                      </a:r>
                      <a:r>
                        <a:rPr lang="es-CO" sz="1000" b="1" u="none" strike="noStrike" dirty="0" smtClean="0">
                          <a:effectLst/>
                        </a:rPr>
                        <a:t>promedio </a:t>
                      </a:r>
                      <a:r>
                        <a:rPr lang="es-CO" sz="1000" b="1" u="none" strike="noStrike" dirty="0">
                          <a:effectLst/>
                        </a:rPr>
                        <a:t>nacional</a:t>
                      </a:r>
                      <a:endParaRPr lang="es-CO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621" marR="8621" marT="862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377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68958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Times New Roman" pitchFamily="18" charset="0"/>
                <a:cs typeface="Times New Roman" pitchFamily="18" charset="0"/>
              </a:rPr>
              <a:t>Cambios en los resultados a partir de la ejecución de planes de mejoramiento</a:t>
            </a:r>
            <a:endParaRPr lang="es-CO" sz="2400" dirty="0"/>
          </a:p>
        </p:txBody>
      </p:sp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3641380"/>
              </p:ext>
            </p:extLst>
          </p:nvPr>
        </p:nvGraphicFramePr>
        <p:xfrm>
          <a:off x="1043608" y="1988839"/>
          <a:ext cx="3816424" cy="3937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3458"/>
                <a:gridCol w="150648"/>
                <a:gridCol w="1857996"/>
                <a:gridCol w="535638"/>
                <a:gridCol w="468684"/>
              </a:tblGrid>
              <a:tr h="11524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Indicador/Año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2014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l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l" fontAlgn="b"/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693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Variación del porcentaje consolidado de las I.E que se ubican en las categorías alta, superior y muy superior según el resultado de los exámenes de Estado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algn="l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algn="l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94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Para el año 2014 el ICFES clasifica el desempeño de las I.E con letras 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CATEGORIA 2014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   Nº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%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96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>
                          <a:effectLst/>
                        </a:rPr>
                        <a:t>A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1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>
                          <a:effectLst/>
                        </a:rPr>
                        <a:t>0,32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96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>
                          <a:effectLst/>
                        </a:rPr>
                        <a:t>B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1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>
                          <a:effectLst/>
                        </a:rPr>
                        <a:t>0,32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96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>
                          <a:effectLst/>
                        </a:rPr>
                        <a:t>C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9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2,88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96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D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21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6,72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9901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 dirty="0">
                          <a:effectLst/>
                        </a:rPr>
                        <a:t>Tendencia del indicador: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Aumentar el numero de Establecimientos con </a:t>
                      </a:r>
                      <a:r>
                        <a:rPr lang="es-CO" sz="1100" b="1" u="none" strike="noStrike" dirty="0" smtClean="0">
                          <a:effectLst/>
                        </a:rPr>
                        <a:t>calificación </a:t>
                      </a:r>
                      <a:r>
                        <a:rPr lang="es-CO" sz="1100" b="1" u="none" strike="noStrike" dirty="0">
                          <a:effectLst/>
                        </a:rPr>
                        <a:t>A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440472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Proyección: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Ubicar a  quince Instituciones en categoría alto a nivel nacional en el año 2015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629884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Conclusiones: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Nueve Establecimientos se ubicaron en nivel C; uno en B y otro en A de las 32 que presentaron el examen para el 2014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1" marR="8511" marT="851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033115"/>
              </p:ext>
            </p:extLst>
          </p:nvPr>
        </p:nvGraphicFramePr>
        <p:xfrm>
          <a:off x="4932041" y="1988840"/>
          <a:ext cx="3480048" cy="39604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8860"/>
                <a:gridCol w="589430"/>
                <a:gridCol w="589430"/>
                <a:gridCol w="1122328"/>
              </a:tblGrid>
              <a:tr h="2271689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Establecimientos Educativos Oficiales que se ubican en las categorías Alto, Superior, Medio y Bajo según el resultado de los exámenes de Estado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2015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2016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t"/>
                      <a:r>
                        <a:rPr lang="es-CO" sz="1100" b="1" u="none" strike="noStrike" dirty="0">
                          <a:effectLst/>
                        </a:rPr>
                        <a:t/>
                      </a:r>
                      <a:br>
                        <a:rPr lang="es-CO" sz="1100" b="1" u="none" strike="noStrike" dirty="0">
                          <a:effectLst/>
                        </a:rPr>
                      </a:br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endParaRPr lang="es-CO" sz="1100" b="1" u="none" strike="noStrike" dirty="0" smtClean="0">
                        <a:effectLst/>
                      </a:endParaRPr>
                    </a:p>
                    <a:p>
                      <a:pPr algn="ctr" fontAlgn="t"/>
                      <a:r>
                        <a:rPr lang="es-CO" sz="1100" b="1" u="none" strike="noStrike" dirty="0" smtClean="0">
                          <a:effectLst/>
                        </a:rPr>
                        <a:t>De </a:t>
                      </a:r>
                      <a:r>
                        <a:rPr lang="es-CO" sz="1100" b="1" u="none" strike="noStrike" dirty="0">
                          <a:effectLst/>
                        </a:rPr>
                        <a:t>los 34 Establecimientos educativos oficiales que presentan la prueba SABER 11 solo 6 lograron el nivel C en 2016, entendiéndose que alcanzaron un punto superior al mínimo que es el nivel más bajo de clasificación</a:t>
                      </a:r>
                      <a:br>
                        <a:rPr lang="es-CO" sz="1100" b="1" u="none" strike="noStrike" dirty="0">
                          <a:effectLst/>
                        </a:rPr>
                      </a:b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639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Superior  (A)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-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-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6639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Alto (B)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-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-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266397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Medio (C)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5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6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889559">
                <a:tc>
                  <a:txBody>
                    <a:bodyPr/>
                    <a:lstStyle/>
                    <a:p>
                      <a:pPr algn="l" fontAlgn="ctr"/>
                      <a:r>
                        <a:rPr lang="es-CO" sz="1100" b="1" u="none" strike="noStrike">
                          <a:effectLst/>
                        </a:rPr>
                        <a:t>Bajo (D)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</a:rPr>
                        <a:t>29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</a:rPr>
                        <a:t>27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445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1844824"/>
            <a:ext cx="2664296" cy="1143000"/>
          </a:xfrm>
        </p:spPr>
        <p:txBody>
          <a:bodyPr>
            <a:normAutofit fontScale="90000"/>
          </a:bodyPr>
          <a:lstStyle/>
          <a:p>
            <a:r>
              <a:rPr lang="es-CO" sz="2800" dirty="0" smtClean="0">
                <a:latin typeface="Times New Roman" pitchFamily="18" charset="0"/>
                <a:cs typeface="Times New Roman" pitchFamily="18" charset="0"/>
              </a:rPr>
              <a:t>Trabajo articulado con funcionarios, directivos  y docentes para lograr mejorar el ISCE</a:t>
            </a:r>
            <a:endParaRPr lang="es-CO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717032"/>
            <a:ext cx="3072341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496" y="3717031"/>
            <a:ext cx="3245432" cy="2160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1111242"/>
            <a:ext cx="3936437" cy="2605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68034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991</Words>
  <Application>Microsoft Office PowerPoint</Application>
  <PresentationFormat>Presentación en pantalla (4:3)</PresentationFormat>
  <Paragraphs>296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 de Office</vt:lpstr>
      <vt:lpstr> Línea de tiempo  Él Resultado de las Pruebas SABER en Turbo Antioquia   </vt:lpstr>
      <vt:lpstr>el trabajo en el aula de los docentes que educan a un niño desde preescolar y hasta once, es con el propósito de que acceda a la educación superior como parte de su desarrollo personal y entendiéndose esto como un paso fundamental de superación profesional. Infortunadamente no siempre sucede pues hay diversos factores sociales y económicos que influyen.</vt:lpstr>
      <vt:lpstr>Secretario de Educación  JUAN LEDESMA LENIS  2004 - 2007</vt:lpstr>
      <vt:lpstr>Boletín Estadístico de Las pruebas SABER 11 en el municipio de Turbo</vt:lpstr>
      <vt:lpstr>Presentación de PowerPoint</vt:lpstr>
      <vt:lpstr>Los gobernantes, docentes y directivos asumen nuevas posiciones frente al uso de los resultados</vt:lpstr>
      <vt:lpstr>Cambios en los resultados a partir de la ejecución de planes de mejoramiento</vt:lpstr>
      <vt:lpstr>Cambios en los resultados a partir de la ejecución de planes de mejoramiento</vt:lpstr>
      <vt:lpstr>Trabajo articulado con funcionarios, directivos  y docentes para lograr mejorar el ISCE</vt:lpstr>
      <vt:lpstr>Línea de tiempo: Él Resultado de las Pruebas SABER en Turbo Antioquia </vt:lpstr>
      <vt:lpstr>TRABAJAMOS,  implementado diferentes estrategias en el marco de un pan de desarrollo Municipal con miras a UN TURBO EDUCADO Y EN PAZ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HP_AMD</dc:creator>
  <cp:lastModifiedBy>HP_AMD</cp:lastModifiedBy>
  <cp:revision>43</cp:revision>
  <dcterms:created xsi:type="dcterms:W3CDTF">2017-07-16T02:13:14Z</dcterms:created>
  <dcterms:modified xsi:type="dcterms:W3CDTF">2017-07-16T15:37:04Z</dcterms:modified>
</cp:coreProperties>
</file>

<file path=docProps/thumbnail.jpeg>
</file>